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erthold Block" panose="020B0604020202020204" charset="0"/>
      <p:regular r:id="rId23"/>
    </p:embeddedFont>
    <p:embeddedFont>
      <p:font typeface="Inknut Antiqua Medium" panose="020B0604020202020204" charset="0"/>
      <p:regular r:id="rId24"/>
    </p:embeddedFont>
    <p:embeddedFont>
      <p:font typeface="Muli Bold" panose="020B0604020202020204" charset="0"/>
      <p:regular r:id="rId25"/>
    </p:embeddedFont>
    <p:embeddedFont>
      <p:font typeface="Muli Bold Bold" panose="020B0604020202020204" charset="0"/>
      <p:regular r:id="rId26"/>
    </p:embeddedFont>
    <p:embeddedFont>
      <p:font typeface="Muli Regular" panose="020B0604020202020204" charset="0"/>
      <p:regular r:id="rId27"/>
    </p:embeddedFont>
    <p:embeddedFont>
      <p:font typeface="Muli Regular Bold" panose="020B0604020202020204" charset="0"/>
      <p:regular r:id="rId28"/>
    </p:embeddedFont>
    <p:embeddedFont>
      <p:font typeface="Space Mono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svg"/><Relationship Id="rId7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2799" y="3791365"/>
            <a:ext cx="6277745" cy="2737400"/>
            <a:chOff x="0" y="0"/>
            <a:chExt cx="1833600" cy="7995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3601" cy="799539"/>
            </a:xfrm>
            <a:custGeom>
              <a:avLst/>
              <a:gdLst/>
              <a:ahLst/>
              <a:cxnLst/>
              <a:rect l="l" t="t" r="r" b="b"/>
              <a:pathLst>
                <a:path w="1833601" h="799539">
                  <a:moveTo>
                    <a:pt x="1709140" y="799538"/>
                  </a:moveTo>
                  <a:lnTo>
                    <a:pt x="124460" y="799538"/>
                  </a:lnTo>
                  <a:cubicBezTo>
                    <a:pt x="55880" y="799538"/>
                    <a:pt x="0" y="743658"/>
                    <a:pt x="0" y="6750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1" y="0"/>
                  </a:lnTo>
                  <a:cubicBezTo>
                    <a:pt x="1777721" y="0"/>
                    <a:pt x="1833601" y="55880"/>
                    <a:pt x="1833601" y="124460"/>
                  </a:cubicBezTo>
                  <a:lnTo>
                    <a:pt x="1833601" y="675078"/>
                  </a:lnTo>
                  <a:cubicBezTo>
                    <a:pt x="1833601" y="743658"/>
                    <a:pt x="1777721" y="799539"/>
                    <a:pt x="1709141" y="79953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562799" y="4557599"/>
            <a:ext cx="6283417" cy="4499558"/>
            <a:chOff x="0" y="0"/>
            <a:chExt cx="1835257" cy="13142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5258" cy="1314229"/>
            </a:xfrm>
            <a:custGeom>
              <a:avLst/>
              <a:gdLst/>
              <a:ahLst/>
              <a:cxnLst/>
              <a:rect l="l" t="t" r="r" b="b"/>
              <a:pathLst>
                <a:path w="1835258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8" y="0"/>
                  </a:lnTo>
                  <a:cubicBezTo>
                    <a:pt x="1779377" y="0"/>
                    <a:pt x="1835258" y="55880"/>
                    <a:pt x="1835258" y="124460"/>
                  </a:cubicBezTo>
                  <a:lnTo>
                    <a:pt x="1835258" y="1189769"/>
                  </a:lnTo>
                  <a:cubicBezTo>
                    <a:pt x="1835258" y="1258349"/>
                    <a:pt x="1779377" y="1314229"/>
                    <a:pt x="1710798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 rot="218997">
            <a:off x="13435807" y="3277378"/>
            <a:ext cx="2507254" cy="1027974"/>
          </a:xfrm>
          <a:custGeom>
            <a:avLst/>
            <a:gdLst/>
            <a:ahLst/>
            <a:cxnLst/>
            <a:rect l="l" t="t" r="r" b="b"/>
            <a:pathLst>
              <a:path w="2507254" h="1027974">
                <a:moveTo>
                  <a:pt x="0" y="0"/>
                </a:moveTo>
                <a:lnTo>
                  <a:pt x="2507253" y="0"/>
                </a:lnTo>
                <a:lnTo>
                  <a:pt x="2507253" y="1027974"/>
                </a:lnTo>
                <a:lnTo>
                  <a:pt x="0" y="102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2163" y="3032387"/>
            <a:ext cx="7981837" cy="43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1"/>
              </a:lnSpc>
            </a:pPr>
            <a:r>
              <a:rPr lang="en-US" sz="10228" spc="-102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Customer Churn EDA</a:t>
            </a:r>
          </a:p>
          <a:p>
            <a:pPr algn="l">
              <a:lnSpc>
                <a:spcPts val="11251"/>
              </a:lnSpc>
            </a:pPr>
            <a:endParaRPr lang="en-US" sz="10228" spc="-102">
              <a:solidFill>
                <a:srgbClr val="FFFFFF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029537" y="4863689"/>
            <a:ext cx="7778072" cy="4394611"/>
          </a:xfrm>
          <a:custGeom>
            <a:avLst/>
            <a:gdLst/>
            <a:ahLst/>
            <a:cxnLst/>
            <a:rect l="l" t="t" r="r" b="b"/>
            <a:pathLst>
              <a:path w="7778072" h="4394611">
                <a:moveTo>
                  <a:pt x="0" y="0"/>
                </a:moveTo>
                <a:lnTo>
                  <a:pt x="7778072" y="0"/>
                </a:lnTo>
                <a:lnTo>
                  <a:pt x="7778072" y="4394611"/>
                </a:lnTo>
                <a:lnTo>
                  <a:pt x="0" y="439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8574" y="1328390"/>
            <a:ext cx="7150882" cy="61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3%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198628" cy="2321124"/>
            <a:chOff x="0" y="0"/>
            <a:chExt cx="9598170" cy="3094832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9598170" cy="155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816"/>
                </a:lnSpc>
                <a:spcBef>
                  <a:spcPct val="0"/>
                </a:spcBef>
              </a:pPr>
              <a:r>
                <a:rPr lang="en-US" sz="8015" u="none" strike="noStrike" spc="-8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Support Calls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08065"/>
              <a:ext cx="8632717" cy="686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10758"/>
            <a:ext cx="6469324" cy="219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The percentage of churners increases as the number of calls increases.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endParaRPr lang="en-US" sz="3159">
              <a:solidFill>
                <a:srgbClr val="FFFFFF"/>
              </a:solidFill>
              <a:latin typeface="Muli Regular Bold"/>
              <a:ea typeface="Muli Regular Bold"/>
              <a:cs typeface="Muli Regular Bold"/>
              <a:sym typeface="Muli Regula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022663" y="3424380"/>
            <a:ext cx="5990275" cy="2574951"/>
            <a:chOff x="0" y="0"/>
            <a:chExt cx="3337488" cy="14346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7488" cy="1434637"/>
            </a:xfrm>
            <a:custGeom>
              <a:avLst/>
              <a:gdLst/>
              <a:ahLst/>
              <a:cxnLst/>
              <a:rect l="l" t="t" r="r" b="b"/>
              <a:pathLst>
                <a:path w="3337488" h="1434637">
                  <a:moveTo>
                    <a:pt x="3213028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13028" y="0"/>
                  </a:lnTo>
                  <a:cubicBezTo>
                    <a:pt x="3281608" y="0"/>
                    <a:pt x="3337488" y="55880"/>
                    <a:pt x="3337488" y="124460"/>
                  </a:cubicBezTo>
                  <a:lnTo>
                    <a:pt x="3337488" y="1310177"/>
                  </a:lnTo>
                  <a:cubicBezTo>
                    <a:pt x="3337488" y="1378757"/>
                    <a:pt x="3281608" y="1434637"/>
                    <a:pt x="3213028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022663" y="4982022"/>
            <a:ext cx="5990275" cy="2260812"/>
            <a:chOff x="0" y="0"/>
            <a:chExt cx="3337488" cy="1259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37488" cy="1259614"/>
            </a:xfrm>
            <a:custGeom>
              <a:avLst/>
              <a:gdLst/>
              <a:ahLst/>
              <a:cxnLst/>
              <a:rect l="l" t="t" r="r" b="b"/>
              <a:pathLst>
                <a:path w="3337488" h="1259614">
                  <a:moveTo>
                    <a:pt x="3213028" y="1259613"/>
                  </a:moveTo>
                  <a:lnTo>
                    <a:pt x="124460" y="1259613"/>
                  </a:lnTo>
                  <a:cubicBezTo>
                    <a:pt x="55880" y="1259613"/>
                    <a:pt x="0" y="1203734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13028" y="0"/>
                  </a:lnTo>
                  <a:cubicBezTo>
                    <a:pt x="3281608" y="0"/>
                    <a:pt x="3337488" y="55880"/>
                    <a:pt x="3337488" y="124460"/>
                  </a:cubicBezTo>
                  <a:lnTo>
                    <a:pt x="3337488" y="1135154"/>
                  </a:lnTo>
                  <a:cubicBezTo>
                    <a:pt x="3337488" y="1203734"/>
                    <a:pt x="3281608" y="1259614"/>
                    <a:pt x="3213028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022663" y="3789186"/>
            <a:ext cx="5990275" cy="99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sz="2846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Avg. Customers Support Calls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03514" y="5163102"/>
            <a:ext cx="82857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21045" y="2725089"/>
            <a:ext cx="10118005" cy="5830154"/>
          </a:xfrm>
          <a:custGeom>
            <a:avLst/>
            <a:gdLst/>
            <a:ahLst/>
            <a:cxnLst/>
            <a:rect l="l" t="t" r="r" b="b"/>
            <a:pathLst>
              <a:path w="10118005" h="5830154">
                <a:moveTo>
                  <a:pt x="0" y="0"/>
                </a:moveTo>
                <a:lnTo>
                  <a:pt x="10118005" y="0"/>
                </a:lnTo>
                <a:lnTo>
                  <a:pt x="10118005" y="5830154"/>
                </a:lnTo>
                <a:lnTo>
                  <a:pt x="0" y="5830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8" b="-5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8574" y="1328390"/>
            <a:ext cx="7150882" cy="61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3%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7198628" cy="2321124"/>
            <a:chOff x="0" y="0"/>
            <a:chExt cx="9598170" cy="3094832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9598170" cy="155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816"/>
                </a:lnSpc>
                <a:spcBef>
                  <a:spcPct val="0"/>
                </a:spcBef>
              </a:pPr>
              <a:r>
                <a:rPr lang="en-US" sz="8015" u="none" strike="noStrike" spc="-8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Support Calls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08065"/>
              <a:ext cx="8632717" cy="686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048488"/>
            <a:ext cx="6608652" cy="496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There is an inverse relationship between customers who experience churn and customers who contact customer service. The more times the customer contacts, the more likely they are to experience churn.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endParaRPr lang="en-US" sz="3159">
              <a:solidFill>
                <a:srgbClr val="FFFFFF"/>
              </a:solidFill>
              <a:latin typeface="Muli Regular Bold"/>
              <a:ea typeface="Muli Regular Bold"/>
              <a:cs typeface="Muli Regular Bold"/>
              <a:sym typeface="Muli Regular Bold"/>
            </a:endParaRPr>
          </a:p>
          <a:p>
            <a:pPr algn="ctr">
              <a:lnSpc>
                <a:spcPts val="4423"/>
              </a:lnSpc>
              <a:spcBef>
                <a:spcPct val="0"/>
              </a:spcBef>
            </a:pPr>
            <a:endParaRPr lang="en-US" sz="3159">
              <a:solidFill>
                <a:srgbClr val="FFFFFF"/>
              </a:solidFill>
              <a:latin typeface="Muli Regular Bold"/>
              <a:ea typeface="Muli Regular Bold"/>
              <a:cs typeface="Muli Regular Bold"/>
              <a:sym typeface="Muli Regula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66419" y="1439090"/>
            <a:ext cx="6827257" cy="5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8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Churners By Support Calls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53525" y="2609217"/>
            <a:ext cx="8115300" cy="6273222"/>
          </a:xfrm>
          <a:custGeom>
            <a:avLst/>
            <a:gdLst/>
            <a:ahLst/>
            <a:cxnLst/>
            <a:rect l="l" t="t" r="r" b="b"/>
            <a:pathLst>
              <a:path w="8115300" h="6273222">
                <a:moveTo>
                  <a:pt x="0" y="0"/>
                </a:moveTo>
                <a:lnTo>
                  <a:pt x="8115300" y="0"/>
                </a:lnTo>
                <a:lnTo>
                  <a:pt x="8115300" y="6273222"/>
                </a:lnTo>
                <a:lnTo>
                  <a:pt x="0" y="627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89" r="-1267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9373923" cy="2227008"/>
            <a:chOff x="0" y="0"/>
            <a:chExt cx="12498564" cy="2969345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2498564" cy="1536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816"/>
                </a:lnSpc>
                <a:spcBef>
                  <a:spcPct val="0"/>
                </a:spcBef>
              </a:pPr>
              <a:r>
                <a:rPr lang="en-US" sz="8015" u="none" strike="noStrike" spc="-8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Subscribtion Type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9890"/>
              <a:ext cx="11241369" cy="639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6377" y="3189033"/>
            <a:ext cx="6761407" cy="373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886" lvl="1" indent="-383943" algn="ctr">
              <a:lnSpc>
                <a:spcPts val="4979"/>
              </a:lnSpc>
              <a:buFont typeface="Arial"/>
              <a:buChar char="•"/>
            </a:pPr>
            <a:r>
              <a:rPr lang="en-US" sz="3556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The percentages are very close, but in theory the standard subscription type customers are the most churn out.</a:t>
            </a:r>
          </a:p>
          <a:p>
            <a:pPr algn="ctr">
              <a:lnSpc>
                <a:spcPts val="4979"/>
              </a:lnSpc>
            </a:pPr>
            <a:endParaRPr lang="en-US" sz="3556">
              <a:solidFill>
                <a:srgbClr val="FFFFFF"/>
              </a:solidFill>
              <a:latin typeface="Muli Regular Bold"/>
              <a:ea typeface="Muli Regular Bold"/>
              <a:cs typeface="Muli Regular Bold"/>
              <a:sym typeface="Muli Regula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583440"/>
            <a:ext cx="8115300" cy="6131310"/>
          </a:xfrm>
          <a:custGeom>
            <a:avLst/>
            <a:gdLst/>
            <a:ahLst/>
            <a:cxnLst/>
            <a:rect l="l" t="t" r="r" b="b"/>
            <a:pathLst>
              <a:path w="8115300" h="6131310">
                <a:moveTo>
                  <a:pt x="0" y="0"/>
                </a:moveTo>
                <a:lnTo>
                  <a:pt x="8115300" y="0"/>
                </a:lnTo>
                <a:lnTo>
                  <a:pt x="8115300" y="6131310"/>
                </a:lnTo>
                <a:lnTo>
                  <a:pt x="0" y="6131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888" r="-3869" b="-62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0135560" cy="2321124"/>
            <a:chOff x="0" y="0"/>
            <a:chExt cx="13514080" cy="3094832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3514080" cy="155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816"/>
                </a:lnSpc>
                <a:spcBef>
                  <a:spcPct val="0"/>
                </a:spcBef>
              </a:pPr>
              <a:r>
                <a:rPr lang="en-US" sz="8015" u="none" strike="noStrike" spc="-8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Subscribtion Type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08065"/>
              <a:ext cx="12154737" cy="686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91250" y="3283149"/>
            <a:ext cx="6673743" cy="307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930" lvl="1" indent="-378965" algn="ctr">
              <a:lnSpc>
                <a:spcPts val="4914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Customers with standard subscription have the highest payment delay.</a:t>
            </a:r>
          </a:p>
          <a:p>
            <a:pPr algn="ctr">
              <a:lnSpc>
                <a:spcPts val="4914"/>
              </a:lnSpc>
            </a:pPr>
            <a:endParaRPr lang="en-US" sz="3510">
              <a:solidFill>
                <a:srgbClr val="FFFFFF"/>
              </a:solidFill>
              <a:latin typeface="Muli Regular Bold"/>
              <a:ea typeface="Muli Regular Bold"/>
              <a:cs typeface="Muli Regular Bold"/>
              <a:sym typeface="Muli Regular Bold"/>
            </a:endParaRPr>
          </a:p>
          <a:p>
            <a:pPr algn="ctr">
              <a:lnSpc>
                <a:spcPts val="4914"/>
              </a:lnSpc>
            </a:pPr>
            <a:endParaRPr lang="en-US" sz="3510">
              <a:solidFill>
                <a:srgbClr val="FFFFFF"/>
              </a:solidFill>
              <a:latin typeface="Muli Regular Bold"/>
              <a:ea typeface="Muli Regular Bold"/>
              <a:cs typeface="Muli Regular Bold"/>
              <a:sym typeface="Muli Regula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59728" y="2442292"/>
            <a:ext cx="10028272" cy="6059770"/>
          </a:xfrm>
          <a:custGeom>
            <a:avLst/>
            <a:gdLst/>
            <a:ahLst/>
            <a:cxnLst/>
            <a:rect l="l" t="t" r="r" b="b"/>
            <a:pathLst>
              <a:path w="10028272" h="6059770">
                <a:moveTo>
                  <a:pt x="0" y="0"/>
                </a:moveTo>
                <a:lnTo>
                  <a:pt x="10028272" y="0"/>
                </a:lnTo>
                <a:lnTo>
                  <a:pt x="10028272" y="6059770"/>
                </a:lnTo>
                <a:lnTo>
                  <a:pt x="0" y="605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3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0135560" cy="2321124"/>
            <a:chOff x="0" y="0"/>
            <a:chExt cx="13514080" cy="3094832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3514080" cy="155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816"/>
                </a:lnSpc>
                <a:spcBef>
                  <a:spcPct val="0"/>
                </a:spcBef>
              </a:pPr>
              <a:r>
                <a:rPr lang="en-US" sz="8015" u="none" strike="noStrike" spc="-8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Contract Length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08065"/>
              <a:ext cx="12154737" cy="686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00059" y="3019298"/>
            <a:ext cx="5401937" cy="482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4"/>
              </a:lnSpc>
              <a:spcBef>
                <a:spcPct val="0"/>
              </a:spcBef>
            </a:pPr>
            <a:r>
              <a:rPr lang="en-US" sz="3910" u="none" strike="noStrike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Almost half of customers with annual and quarterly contracts churn, but customers with monthly contracts all churn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798715" y="4133321"/>
            <a:ext cx="1811871" cy="1811871"/>
            <a:chOff x="1371600" y="6705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11244643" y="6578994"/>
            <a:ext cx="244921" cy="384876"/>
          </a:xfrm>
          <a:custGeom>
            <a:avLst/>
            <a:gdLst/>
            <a:ahLst/>
            <a:cxnLst/>
            <a:rect l="l" t="t" r="r" b="b"/>
            <a:pathLst>
              <a:path w="244921" h="384876">
                <a:moveTo>
                  <a:pt x="0" y="0"/>
                </a:moveTo>
                <a:lnTo>
                  <a:pt x="244921" y="0"/>
                </a:lnTo>
                <a:lnTo>
                  <a:pt x="244921" y="384875"/>
                </a:lnTo>
                <a:lnTo>
                  <a:pt x="0" y="38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893792" y="4109590"/>
            <a:ext cx="1786619" cy="1786619"/>
            <a:chOff x="1371600" y="6705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00134" y="4109590"/>
            <a:ext cx="1811871" cy="1811871"/>
            <a:chOff x="1371600" y="6705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4853607" y="4203794"/>
            <a:ext cx="1702086" cy="1507120"/>
          </a:xfrm>
          <a:custGeom>
            <a:avLst/>
            <a:gdLst/>
            <a:ahLst/>
            <a:cxnLst/>
            <a:rect l="l" t="t" r="r" b="b"/>
            <a:pathLst>
              <a:path w="1702086" h="1507120">
                <a:moveTo>
                  <a:pt x="0" y="0"/>
                </a:moveTo>
                <a:lnTo>
                  <a:pt x="1702086" y="0"/>
                </a:lnTo>
                <a:lnTo>
                  <a:pt x="1702086" y="1507120"/>
                </a:lnTo>
                <a:lnTo>
                  <a:pt x="0" y="150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8180162" y="4213212"/>
            <a:ext cx="1213879" cy="1507073"/>
          </a:xfrm>
          <a:custGeom>
            <a:avLst/>
            <a:gdLst/>
            <a:ahLst/>
            <a:cxnLst/>
            <a:rect l="l" t="t" r="r" b="b"/>
            <a:pathLst>
              <a:path w="1213879" h="1507073">
                <a:moveTo>
                  <a:pt x="0" y="0"/>
                </a:moveTo>
                <a:lnTo>
                  <a:pt x="1213879" y="0"/>
                </a:lnTo>
                <a:lnTo>
                  <a:pt x="1213879" y="1507073"/>
                </a:lnTo>
                <a:lnTo>
                  <a:pt x="0" y="1507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935328" y="4109590"/>
            <a:ext cx="1811871" cy="1811871"/>
            <a:chOff x="1371600" y="6705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223869" y="4133321"/>
            <a:ext cx="1764410" cy="1764410"/>
            <a:chOff x="1371600" y="6705600"/>
            <a:chExt cx="10972800" cy="10972800"/>
          </a:xfrm>
        </p:grpSpPr>
        <p:sp>
          <p:nvSpPr>
            <p:cNvPr id="14" name="Freeform 14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326714" y="4184031"/>
            <a:ext cx="1558719" cy="1558719"/>
          </a:xfrm>
          <a:custGeom>
            <a:avLst/>
            <a:gdLst/>
            <a:ahLst/>
            <a:cxnLst/>
            <a:rect l="l" t="t" r="r" b="b"/>
            <a:pathLst>
              <a:path w="1558719" h="1558719">
                <a:moveTo>
                  <a:pt x="0" y="0"/>
                </a:moveTo>
                <a:lnTo>
                  <a:pt x="1558719" y="0"/>
                </a:lnTo>
                <a:lnTo>
                  <a:pt x="1558719" y="1558719"/>
                </a:lnTo>
                <a:lnTo>
                  <a:pt x="0" y="155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14114" y="4435264"/>
            <a:ext cx="2383911" cy="1160524"/>
          </a:xfrm>
          <a:custGeom>
            <a:avLst/>
            <a:gdLst/>
            <a:ahLst/>
            <a:cxnLst/>
            <a:rect l="l" t="t" r="r" b="b"/>
            <a:pathLst>
              <a:path w="2383911" h="1160524">
                <a:moveTo>
                  <a:pt x="0" y="0"/>
                </a:moveTo>
                <a:lnTo>
                  <a:pt x="2383911" y="0"/>
                </a:lnTo>
                <a:lnTo>
                  <a:pt x="2383911" y="1160524"/>
                </a:lnTo>
                <a:lnTo>
                  <a:pt x="0" y="1160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55478" y="4317114"/>
            <a:ext cx="1371572" cy="1371572"/>
          </a:xfrm>
          <a:custGeom>
            <a:avLst/>
            <a:gdLst/>
            <a:ahLst/>
            <a:cxnLst/>
            <a:rect l="l" t="t" r="r" b="b"/>
            <a:pathLst>
              <a:path w="1371572" h="1371572">
                <a:moveTo>
                  <a:pt x="0" y="0"/>
                </a:moveTo>
                <a:lnTo>
                  <a:pt x="1371572" y="0"/>
                </a:lnTo>
                <a:lnTo>
                  <a:pt x="1371572" y="1371572"/>
                </a:lnTo>
                <a:lnTo>
                  <a:pt x="0" y="13715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022704"/>
            <a:ext cx="9981814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>
                <a:solidFill>
                  <a:srgbClr val="ECF2FE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What We Found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431276"/>
            <a:ext cx="2954739" cy="46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1"/>
              </a:lnSpc>
            </a:pPr>
            <a:r>
              <a:rPr lang="en-US" sz="2705">
                <a:solidFill>
                  <a:srgbClr val="ECF2FE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Age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90549" y="6455007"/>
            <a:ext cx="2954739" cy="46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1"/>
              </a:lnSpc>
              <a:spcBef>
                <a:spcPct val="0"/>
              </a:spcBef>
            </a:pPr>
            <a:r>
              <a:rPr lang="en-US" sz="2705" u="none" strike="noStrike">
                <a:solidFill>
                  <a:srgbClr val="ECF2FE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Gender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45288" y="6411222"/>
            <a:ext cx="3083626" cy="48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41"/>
              </a:lnSpc>
              <a:spcBef>
                <a:spcPct val="0"/>
              </a:spcBef>
            </a:pPr>
            <a:r>
              <a:rPr lang="en-US" sz="2775" u="none" strike="noStrike">
                <a:solidFill>
                  <a:srgbClr val="ECF2FE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Support Calls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63894" y="6431276"/>
            <a:ext cx="2954739" cy="46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1"/>
              </a:lnSpc>
            </a:pPr>
            <a:r>
              <a:rPr lang="en-US" sz="2705">
                <a:solidFill>
                  <a:srgbClr val="ECF2FE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Subscribtion Type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7403" y="6441897"/>
            <a:ext cx="2877341" cy="45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1"/>
              </a:lnSpc>
              <a:spcBef>
                <a:spcPct val="0"/>
              </a:spcBef>
            </a:pPr>
            <a:r>
              <a:rPr lang="en-US" sz="2634">
                <a:solidFill>
                  <a:srgbClr val="ECF2FE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Contract Length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108868"/>
            <a:ext cx="1821325" cy="1693833"/>
          </a:xfrm>
          <a:custGeom>
            <a:avLst/>
            <a:gdLst/>
            <a:ahLst/>
            <a:cxnLst/>
            <a:rect l="l" t="t" r="r" b="b"/>
            <a:pathLst>
              <a:path w="1821325" h="1693833">
                <a:moveTo>
                  <a:pt x="0" y="0"/>
                </a:moveTo>
                <a:lnTo>
                  <a:pt x="1821325" y="0"/>
                </a:lnTo>
                <a:lnTo>
                  <a:pt x="1821325" y="1693833"/>
                </a:lnTo>
                <a:lnTo>
                  <a:pt x="0" y="16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39363" y="1115600"/>
            <a:ext cx="4829934" cy="6840184"/>
            <a:chOff x="0" y="0"/>
            <a:chExt cx="3098198" cy="43876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8198" cy="4387689"/>
            </a:xfrm>
            <a:custGeom>
              <a:avLst/>
              <a:gdLst/>
              <a:ahLst/>
              <a:cxnLst/>
              <a:rect l="l" t="t" r="r" b="b"/>
              <a:pathLst>
                <a:path w="3098198" h="4387689">
                  <a:moveTo>
                    <a:pt x="2973738" y="4387688"/>
                  </a:moveTo>
                  <a:lnTo>
                    <a:pt x="124460" y="4387688"/>
                  </a:lnTo>
                  <a:cubicBezTo>
                    <a:pt x="55880" y="4387688"/>
                    <a:pt x="0" y="4331808"/>
                    <a:pt x="0" y="4263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73738" y="0"/>
                  </a:lnTo>
                  <a:cubicBezTo>
                    <a:pt x="3042318" y="0"/>
                    <a:pt x="3098198" y="55880"/>
                    <a:pt x="3098198" y="124460"/>
                  </a:cubicBezTo>
                  <a:lnTo>
                    <a:pt x="3098198" y="4263229"/>
                  </a:lnTo>
                  <a:cubicBezTo>
                    <a:pt x="3098198" y="4331808"/>
                    <a:pt x="3042318" y="4387689"/>
                    <a:pt x="2973738" y="438768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61234" y="5803331"/>
            <a:ext cx="8468472" cy="1574304"/>
            <a:chOff x="0" y="0"/>
            <a:chExt cx="5432166" cy="100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72306" y="58015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1234" y="3803149"/>
            <a:ext cx="8468472" cy="1574304"/>
            <a:chOff x="0" y="0"/>
            <a:chExt cx="5432166" cy="1009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772306" y="3801373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61234" y="1785625"/>
            <a:ext cx="8468472" cy="1574304"/>
            <a:chOff x="0" y="0"/>
            <a:chExt cx="5432166" cy="10098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772306" y="1782073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769297" y="2152841"/>
            <a:ext cx="1481194" cy="882325"/>
          </a:xfrm>
          <a:custGeom>
            <a:avLst/>
            <a:gdLst/>
            <a:ahLst/>
            <a:cxnLst/>
            <a:rect l="l" t="t" r="r" b="b"/>
            <a:pathLst>
              <a:path w="1481194" h="882325">
                <a:moveTo>
                  <a:pt x="0" y="0"/>
                </a:moveTo>
                <a:lnTo>
                  <a:pt x="1481194" y="0"/>
                </a:lnTo>
                <a:lnTo>
                  <a:pt x="1481194" y="882326"/>
                </a:lnTo>
                <a:lnTo>
                  <a:pt x="0" y="882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72838" y="4039232"/>
            <a:ext cx="474112" cy="992921"/>
          </a:xfrm>
          <a:custGeom>
            <a:avLst/>
            <a:gdLst/>
            <a:ahLst/>
            <a:cxnLst/>
            <a:rect l="l" t="t" r="r" b="b"/>
            <a:pathLst>
              <a:path w="474112" h="992921">
                <a:moveTo>
                  <a:pt x="0" y="0"/>
                </a:moveTo>
                <a:lnTo>
                  <a:pt x="474112" y="0"/>
                </a:lnTo>
                <a:lnTo>
                  <a:pt x="474112" y="992921"/>
                </a:lnTo>
                <a:lnTo>
                  <a:pt x="0" y="992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0224" y="213618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0224" y="4132485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0224" y="61326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50025" y="4274713"/>
            <a:ext cx="5613605" cy="47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Female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0025" y="2333025"/>
            <a:ext cx="5613605" cy="47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Young (18-29)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11013" y="5993539"/>
            <a:ext cx="6960401" cy="97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Customers who use support more than 3 times have a higher percentage of churn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81911" y="3834761"/>
            <a:ext cx="5777389" cy="270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9600" u="none" strike="noStrike" spc="-96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Comming Churner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108868"/>
            <a:ext cx="1821325" cy="1693833"/>
          </a:xfrm>
          <a:custGeom>
            <a:avLst/>
            <a:gdLst/>
            <a:ahLst/>
            <a:cxnLst/>
            <a:rect l="l" t="t" r="r" b="b"/>
            <a:pathLst>
              <a:path w="1821325" h="1693833">
                <a:moveTo>
                  <a:pt x="0" y="0"/>
                </a:moveTo>
                <a:lnTo>
                  <a:pt x="1821325" y="0"/>
                </a:lnTo>
                <a:lnTo>
                  <a:pt x="1821325" y="1693833"/>
                </a:lnTo>
                <a:lnTo>
                  <a:pt x="0" y="169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39363" y="1115600"/>
            <a:ext cx="4829934" cy="6840184"/>
            <a:chOff x="0" y="0"/>
            <a:chExt cx="3098198" cy="43876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8198" cy="4387689"/>
            </a:xfrm>
            <a:custGeom>
              <a:avLst/>
              <a:gdLst/>
              <a:ahLst/>
              <a:cxnLst/>
              <a:rect l="l" t="t" r="r" b="b"/>
              <a:pathLst>
                <a:path w="3098198" h="4387689">
                  <a:moveTo>
                    <a:pt x="2973738" y="4387688"/>
                  </a:moveTo>
                  <a:lnTo>
                    <a:pt x="124460" y="4387688"/>
                  </a:lnTo>
                  <a:cubicBezTo>
                    <a:pt x="55880" y="4387688"/>
                    <a:pt x="0" y="4331808"/>
                    <a:pt x="0" y="4263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73738" y="0"/>
                  </a:lnTo>
                  <a:cubicBezTo>
                    <a:pt x="3042318" y="0"/>
                    <a:pt x="3098198" y="55880"/>
                    <a:pt x="3098198" y="124460"/>
                  </a:cubicBezTo>
                  <a:lnTo>
                    <a:pt x="3098198" y="4263229"/>
                  </a:lnTo>
                  <a:cubicBezTo>
                    <a:pt x="3098198" y="4331808"/>
                    <a:pt x="3042318" y="4387689"/>
                    <a:pt x="2973738" y="438768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61234" y="3803149"/>
            <a:ext cx="8468472" cy="1574304"/>
            <a:chOff x="0" y="0"/>
            <a:chExt cx="5432166" cy="100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72306" y="3801373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1234" y="1785625"/>
            <a:ext cx="8468472" cy="1574304"/>
            <a:chOff x="0" y="0"/>
            <a:chExt cx="5432166" cy="1009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772306" y="1782073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13217" y="2073761"/>
            <a:ext cx="900826" cy="882809"/>
          </a:xfrm>
          <a:custGeom>
            <a:avLst/>
            <a:gdLst/>
            <a:ahLst/>
            <a:cxnLst/>
            <a:rect l="l" t="t" r="r" b="b"/>
            <a:pathLst>
              <a:path w="900826" h="882809">
                <a:moveTo>
                  <a:pt x="0" y="0"/>
                </a:moveTo>
                <a:lnTo>
                  <a:pt x="900826" y="0"/>
                </a:lnTo>
                <a:lnTo>
                  <a:pt x="900826" y="882809"/>
                </a:lnTo>
                <a:lnTo>
                  <a:pt x="0" y="882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13217" y="4041696"/>
            <a:ext cx="987992" cy="987992"/>
          </a:xfrm>
          <a:custGeom>
            <a:avLst/>
            <a:gdLst/>
            <a:ahLst/>
            <a:cxnLst/>
            <a:rect l="l" t="t" r="r" b="b"/>
            <a:pathLst>
              <a:path w="987992" h="987992">
                <a:moveTo>
                  <a:pt x="0" y="0"/>
                </a:moveTo>
                <a:lnTo>
                  <a:pt x="987993" y="0"/>
                </a:lnTo>
                <a:lnTo>
                  <a:pt x="987993" y="987992"/>
                </a:lnTo>
                <a:lnTo>
                  <a:pt x="0" y="9879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0224" y="213618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0224" y="4132485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0025" y="4274713"/>
            <a:ext cx="5613605" cy="47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Monthly Contract length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50025" y="2333025"/>
            <a:ext cx="5613605" cy="47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Standard Subscription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28274" y="3833239"/>
            <a:ext cx="5831026" cy="271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4"/>
              </a:lnSpc>
            </a:pPr>
            <a:r>
              <a:rPr lang="en-US" sz="9676" spc="-96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Comming Churner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585909" y="2264932"/>
            <a:ext cx="5689479" cy="3682561"/>
            <a:chOff x="0" y="0"/>
            <a:chExt cx="1923367" cy="1244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5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874660" y="2229526"/>
            <a:ext cx="7760318" cy="6712675"/>
          </a:xfrm>
          <a:custGeom>
            <a:avLst/>
            <a:gdLst/>
            <a:ahLst/>
            <a:cxnLst/>
            <a:rect l="l" t="t" r="r" b="b"/>
            <a:pathLst>
              <a:path w="7760318" h="6712675">
                <a:moveTo>
                  <a:pt x="0" y="0"/>
                </a:moveTo>
                <a:lnTo>
                  <a:pt x="7760318" y="0"/>
                </a:lnTo>
                <a:lnTo>
                  <a:pt x="7760318" y="6712675"/>
                </a:lnTo>
                <a:lnTo>
                  <a:pt x="0" y="6712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9963" y="4130136"/>
            <a:ext cx="7845960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  <a:ea typeface="Muli Bold"/>
                <a:cs typeface="Muli Bold"/>
                <a:sym typeface="Muli Bold"/>
              </a:rPr>
              <a:t>Recommendaions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24266" y="1202500"/>
            <a:ext cx="7535034" cy="8055800"/>
            <a:chOff x="0" y="0"/>
            <a:chExt cx="4833405" cy="5167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3405" cy="5167454"/>
            </a:xfrm>
            <a:custGeom>
              <a:avLst/>
              <a:gdLst/>
              <a:ahLst/>
              <a:cxnLst/>
              <a:rect l="l" t="t" r="r" b="b"/>
              <a:pathLst>
                <a:path w="4833405" h="5167454">
                  <a:moveTo>
                    <a:pt x="4708945" y="5167454"/>
                  </a:moveTo>
                  <a:lnTo>
                    <a:pt x="124460" y="5167454"/>
                  </a:lnTo>
                  <a:cubicBezTo>
                    <a:pt x="55880" y="5167454"/>
                    <a:pt x="0" y="5111574"/>
                    <a:pt x="0" y="50429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042995"/>
                  </a:lnTo>
                  <a:cubicBezTo>
                    <a:pt x="4833405" y="5111574"/>
                    <a:pt x="4777525" y="5167454"/>
                    <a:pt x="4708945" y="516745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04850" y="2277188"/>
            <a:ext cx="6784778" cy="40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  <a:ea typeface="Muli Bold"/>
                <a:cs typeface="Muli Bold"/>
                <a:sym typeface="Muli Bold"/>
              </a:rPr>
              <a:t>What We Can Do To Prevent Customers to Churn out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813603" y="5890231"/>
            <a:ext cx="8468472" cy="1574304"/>
            <a:chOff x="0" y="0"/>
            <a:chExt cx="5432166" cy="1009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161793" y="58884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813603" y="3890049"/>
            <a:ext cx="8468472" cy="1574304"/>
            <a:chOff x="0" y="0"/>
            <a:chExt cx="5432166" cy="10098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6161793" y="38882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13603" y="1870749"/>
            <a:ext cx="8468472" cy="1598424"/>
            <a:chOff x="0" y="0"/>
            <a:chExt cx="5432166" cy="10253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32166" cy="1025322"/>
            </a:xfrm>
            <a:custGeom>
              <a:avLst/>
              <a:gdLst/>
              <a:ahLst/>
              <a:cxnLst/>
              <a:rect l="l" t="t" r="r" b="b"/>
              <a:pathLst>
                <a:path w="5432166" h="1025322">
                  <a:moveTo>
                    <a:pt x="5307706" y="1025321"/>
                  </a:moveTo>
                  <a:lnTo>
                    <a:pt x="124460" y="1025321"/>
                  </a:lnTo>
                  <a:cubicBezTo>
                    <a:pt x="55880" y="1025321"/>
                    <a:pt x="0" y="969442"/>
                    <a:pt x="0" y="900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900862"/>
                  </a:lnTo>
                  <a:cubicBezTo>
                    <a:pt x="5432166" y="969442"/>
                    <a:pt x="5376286" y="1025322"/>
                    <a:pt x="5307706" y="1025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2D16A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0056" y="420982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2D16A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40056" y="62195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2D16A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05830" y="2148008"/>
            <a:ext cx="6631846" cy="97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Help and Improve the service for who make support calls more than 2 calls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05830" y="4167308"/>
            <a:ext cx="6631846" cy="97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Pay attention and improve the monthly contract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05830" y="6167489"/>
            <a:ext cx="6631846" cy="97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Improve the standard type of subscription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8253" y="5842237"/>
            <a:ext cx="12290699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u="none" strike="noStrike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The telecom company is facing a high rate of customer churn, resulting in significant revenue loss.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8253" y="3163569"/>
            <a:ext cx="12290699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Understanding the reasons behind customer churn is crucial to developing effective retention strategies.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04900"/>
            <a:ext cx="10884510" cy="114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816"/>
              </a:lnSpc>
              <a:spcBef>
                <a:spcPct val="0"/>
              </a:spcBef>
            </a:pPr>
            <a:r>
              <a:rPr lang="en-US" sz="8015" u="none" strike="noStrike" spc="-8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Problem 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24266" y="1360484"/>
            <a:ext cx="7535034" cy="8055800"/>
            <a:chOff x="0" y="0"/>
            <a:chExt cx="4833405" cy="5167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3405" cy="5167454"/>
            </a:xfrm>
            <a:custGeom>
              <a:avLst/>
              <a:gdLst/>
              <a:ahLst/>
              <a:cxnLst/>
              <a:rect l="l" t="t" r="r" b="b"/>
              <a:pathLst>
                <a:path w="4833405" h="5167454">
                  <a:moveTo>
                    <a:pt x="4708945" y="5167454"/>
                  </a:moveTo>
                  <a:lnTo>
                    <a:pt x="124460" y="5167454"/>
                  </a:lnTo>
                  <a:cubicBezTo>
                    <a:pt x="55880" y="5167454"/>
                    <a:pt x="0" y="5111574"/>
                    <a:pt x="0" y="50429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042995"/>
                  </a:lnTo>
                  <a:cubicBezTo>
                    <a:pt x="4833405" y="5111574"/>
                    <a:pt x="4777525" y="5167454"/>
                    <a:pt x="4708945" y="516745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5" name="Freeform 5"/>
          <p:cNvSpPr/>
          <p:nvPr/>
        </p:nvSpPr>
        <p:spPr>
          <a:xfrm rot="-10800000">
            <a:off x="16337856" y="8218747"/>
            <a:ext cx="368190" cy="368190"/>
          </a:xfrm>
          <a:custGeom>
            <a:avLst/>
            <a:gdLst/>
            <a:ahLst/>
            <a:cxnLst/>
            <a:rect l="l" t="t" r="r" b="b"/>
            <a:pathLst>
              <a:path w="368190" h="368190">
                <a:moveTo>
                  <a:pt x="0" y="0"/>
                </a:moveTo>
                <a:lnTo>
                  <a:pt x="368190" y="0"/>
                </a:lnTo>
                <a:lnTo>
                  <a:pt x="368190" y="368190"/>
                </a:lnTo>
                <a:lnTo>
                  <a:pt x="0" y="368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90828" y="6517146"/>
            <a:ext cx="8468472" cy="1899105"/>
            <a:chOff x="0" y="0"/>
            <a:chExt cx="5432166" cy="1297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32166" cy="1297373"/>
            </a:xfrm>
            <a:custGeom>
              <a:avLst/>
              <a:gdLst/>
              <a:ahLst/>
              <a:cxnLst/>
              <a:rect l="l" t="t" r="r" b="b"/>
              <a:pathLst>
                <a:path w="5432166" h="1297373">
                  <a:moveTo>
                    <a:pt x="5307706" y="1297373"/>
                  </a:moveTo>
                  <a:lnTo>
                    <a:pt x="124460" y="1297373"/>
                  </a:lnTo>
                  <a:cubicBezTo>
                    <a:pt x="55880" y="1297373"/>
                    <a:pt x="0" y="1241493"/>
                    <a:pt x="0" y="117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1172913"/>
                  </a:lnTo>
                  <a:cubicBezTo>
                    <a:pt x="5432166" y="1241493"/>
                    <a:pt x="5376286" y="1297373"/>
                    <a:pt x="5307706" y="12973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093181" y="668984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5" y="0"/>
                </a:lnTo>
                <a:lnTo>
                  <a:pt x="1577855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813603" y="3890049"/>
            <a:ext cx="8468472" cy="2179422"/>
            <a:chOff x="0" y="0"/>
            <a:chExt cx="5432166" cy="13980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32166" cy="1398007"/>
            </a:xfrm>
            <a:custGeom>
              <a:avLst/>
              <a:gdLst/>
              <a:ahLst/>
              <a:cxnLst/>
              <a:rect l="l" t="t" r="r" b="b"/>
              <a:pathLst>
                <a:path w="5432166" h="1398007">
                  <a:moveTo>
                    <a:pt x="5307706" y="1398007"/>
                  </a:moveTo>
                  <a:lnTo>
                    <a:pt x="124460" y="1398007"/>
                  </a:lnTo>
                  <a:cubicBezTo>
                    <a:pt x="55880" y="1398007"/>
                    <a:pt x="0" y="1342127"/>
                    <a:pt x="0" y="1273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1273547"/>
                  </a:lnTo>
                  <a:cubicBezTo>
                    <a:pt x="5432166" y="1342127"/>
                    <a:pt x="5376286" y="1398007"/>
                    <a:pt x="5307706" y="139800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6161793" y="4097308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13603" y="1870749"/>
            <a:ext cx="8468472" cy="1574304"/>
            <a:chOff x="0" y="0"/>
            <a:chExt cx="5432166" cy="1009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6161793" y="1868974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5"/>
                </a:lnTo>
                <a:lnTo>
                  <a:pt x="0" y="1577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29711" y="220008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2D16A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17280" y="4428420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2D16A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561099" y="7088256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2D16A"/>
                </a:solidFill>
                <a:latin typeface="Space Mono"/>
                <a:ea typeface="Space Mono"/>
                <a:cs typeface="Space Mono"/>
                <a:sym typeface="Space Mono"/>
              </a:rPr>
              <a:t>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3294" y="2148008"/>
            <a:ext cx="6594737" cy="97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Pay More Attension by offering special packages for Young People (18-29)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23294" y="4211389"/>
            <a:ext cx="6594737" cy="146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Make Vouchers and Offers for Female churners to decrease the female churn rate and total spending of them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60429" y="6870567"/>
            <a:ext cx="6594737" cy="96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Improve Service to prevent customer to make payment delay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4850" y="2277188"/>
            <a:ext cx="6784778" cy="40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  <a:ea typeface="Muli Bold"/>
                <a:cs typeface="Muli Bold"/>
                <a:sym typeface="Muli Bold"/>
              </a:rPr>
              <a:t>What We Can Do To Prevent Customers to Churn out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5405" y="4099452"/>
            <a:ext cx="14857190" cy="136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6"/>
              </a:lnSpc>
              <a:spcBef>
                <a:spcPct val="0"/>
              </a:spcBef>
            </a:pPr>
            <a:r>
              <a:rPr lang="en-US" sz="8012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14500051" cy="2194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596"/>
              </a:lnSpc>
              <a:spcBef>
                <a:spcPct val="0"/>
              </a:spcBef>
            </a:pPr>
            <a:r>
              <a:rPr lang="en-US" sz="7815" strike="noStrike" spc="-78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Imoprtance of Customer Churn Study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97472" y="3830319"/>
            <a:ext cx="11624659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strike="noStrike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Retaining customers is more cost-effective than acquiring new customers.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97472" y="5610225"/>
            <a:ext cx="11624659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strike="noStrike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Insights gained from the analysis will guide targeted retention efforts and improve customer satisfaction.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1234" y="5803331"/>
            <a:ext cx="8468472" cy="1574304"/>
            <a:chOff x="0" y="0"/>
            <a:chExt cx="5432166" cy="1009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72306" y="5801555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61234" y="3803149"/>
            <a:ext cx="8468472" cy="1574304"/>
            <a:chOff x="0" y="0"/>
            <a:chExt cx="5432166" cy="100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72306" y="3801373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1234" y="1785625"/>
            <a:ext cx="8468472" cy="1574304"/>
            <a:chOff x="0" y="0"/>
            <a:chExt cx="5432166" cy="1009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2166" cy="1009850"/>
            </a:xfrm>
            <a:custGeom>
              <a:avLst/>
              <a:gdLst/>
              <a:ahLst/>
              <a:cxnLst/>
              <a:rect l="l" t="t" r="r" b="b"/>
              <a:pathLst>
                <a:path w="5432166" h="1009850">
                  <a:moveTo>
                    <a:pt x="5307706" y="1009849"/>
                  </a:moveTo>
                  <a:lnTo>
                    <a:pt x="124460" y="1009849"/>
                  </a:lnTo>
                  <a:cubicBezTo>
                    <a:pt x="55880" y="1009849"/>
                    <a:pt x="0" y="953969"/>
                    <a:pt x="0" y="88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07706" y="0"/>
                  </a:lnTo>
                  <a:cubicBezTo>
                    <a:pt x="5376286" y="0"/>
                    <a:pt x="5432166" y="55880"/>
                    <a:pt x="5432166" y="124460"/>
                  </a:cubicBezTo>
                  <a:lnTo>
                    <a:pt x="5432166" y="885389"/>
                  </a:lnTo>
                  <a:cubicBezTo>
                    <a:pt x="5432166" y="953969"/>
                    <a:pt x="5376286" y="1009850"/>
                    <a:pt x="5307706" y="1009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772306" y="1782073"/>
            <a:ext cx="1577856" cy="1577856"/>
          </a:xfrm>
          <a:custGeom>
            <a:avLst/>
            <a:gdLst/>
            <a:ahLst/>
            <a:cxnLst/>
            <a:rect l="l" t="t" r="r" b="b"/>
            <a:pathLst>
              <a:path w="1577856" h="1577856">
                <a:moveTo>
                  <a:pt x="0" y="0"/>
                </a:moveTo>
                <a:lnTo>
                  <a:pt x="1577856" y="0"/>
                </a:lnTo>
                <a:lnTo>
                  <a:pt x="1577856" y="1577856"/>
                </a:lnTo>
                <a:lnTo>
                  <a:pt x="0" y="1577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0224" y="2136188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0224" y="4132485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0224" y="6132667"/>
            <a:ext cx="642020" cy="82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1013" y="4071736"/>
            <a:ext cx="6960401" cy="97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Analyze patterns and correlations in the 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1013" y="2051583"/>
            <a:ext cx="6960401" cy="981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Identify factors that lead to customer churn.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1013" y="6242453"/>
            <a:ext cx="6960401" cy="47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>
            <a:off x="11249697" y="2975959"/>
            <a:ext cx="6309915" cy="3646852"/>
            <a:chOff x="0" y="0"/>
            <a:chExt cx="8413220" cy="486247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5725"/>
              <a:ext cx="8413220" cy="3792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000"/>
                </a:lnSpc>
                <a:spcBef>
                  <a:spcPct val="0"/>
                </a:spcBef>
              </a:pPr>
              <a:r>
                <a:rPr lang="en-US" sz="10000" spc="-100">
                  <a:solidFill>
                    <a:srgbClr val="FFFFFF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A</a:t>
              </a:r>
              <a:r>
                <a:rPr lang="en-US" sz="10000" u="none" strike="noStrike" spc="-100">
                  <a:solidFill>
                    <a:srgbClr val="FFFFFF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nalysis Goals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254040"/>
              <a:ext cx="6738871" cy="608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611013" y="6073593"/>
            <a:ext cx="696040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Provide actionable recommendations to reduce customer churn.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9431" y="912029"/>
            <a:ext cx="8925174" cy="2235712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989431" y="2264458"/>
            <a:ext cx="8925174" cy="1962959"/>
            <a:chOff x="0" y="0"/>
            <a:chExt cx="5727205" cy="12596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4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4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799305" y="1211719"/>
            <a:ext cx="7150882" cy="61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Total Customers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67615" y="2491652"/>
            <a:ext cx="3921453" cy="1508571"/>
            <a:chOff x="0" y="0"/>
            <a:chExt cx="5228604" cy="20114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789756"/>
              <a:ext cx="5228604" cy="221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5228604" cy="178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1"/>
                </a:lnSpc>
                <a:spcBef>
                  <a:spcPct val="0"/>
                </a:spcBef>
              </a:pPr>
              <a:r>
                <a:rPr lang="en-US" sz="8079">
                  <a:solidFill>
                    <a:srgbClr val="FFFFFF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 440.8 K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3018" y="5485949"/>
            <a:ext cx="7531891" cy="2235712"/>
            <a:chOff x="0" y="0"/>
            <a:chExt cx="4833148" cy="14346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33148" cy="1434637"/>
            </a:xfrm>
            <a:custGeom>
              <a:avLst/>
              <a:gdLst/>
              <a:ahLst/>
              <a:cxnLst/>
              <a:rect l="l" t="t" r="r" b="b"/>
              <a:pathLst>
                <a:path w="4833148" h="1434637">
                  <a:moveTo>
                    <a:pt x="4708687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688" y="0"/>
                  </a:lnTo>
                  <a:cubicBezTo>
                    <a:pt x="4777268" y="0"/>
                    <a:pt x="4833148" y="55880"/>
                    <a:pt x="4833148" y="124460"/>
                  </a:cubicBezTo>
                  <a:lnTo>
                    <a:pt x="4833148" y="1310177"/>
                  </a:lnTo>
                  <a:cubicBezTo>
                    <a:pt x="4833148" y="1378757"/>
                    <a:pt x="4777268" y="1434637"/>
                    <a:pt x="4708688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63018" y="6838377"/>
            <a:ext cx="7531891" cy="1962959"/>
            <a:chOff x="0" y="0"/>
            <a:chExt cx="4833148" cy="12596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33148" cy="1259614"/>
            </a:xfrm>
            <a:custGeom>
              <a:avLst/>
              <a:gdLst/>
              <a:ahLst/>
              <a:cxnLst/>
              <a:rect l="l" t="t" r="r" b="b"/>
              <a:pathLst>
                <a:path w="4833148" h="1259614">
                  <a:moveTo>
                    <a:pt x="4708687" y="1259613"/>
                  </a:moveTo>
                  <a:lnTo>
                    <a:pt x="124460" y="1259613"/>
                  </a:lnTo>
                  <a:cubicBezTo>
                    <a:pt x="55880" y="1259613"/>
                    <a:pt x="0" y="1203734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688" y="0"/>
                  </a:lnTo>
                  <a:cubicBezTo>
                    <a:pt x="4777268" y="0"/>
                    <a:pt x="4833148" y="55880"/>
                    <a:pt x="4833148" y="124460"/>
                  </a:cubicBezTo>
                  <a:lnTo>
                    <a:pt x="4833148" y="1135154"/>
                  </a:lnTo>
                  <a:cubicBezTo>
                    <a:pt x="4833148" y="1203734"/>
                    <a:pt x="4777268" y="1259614"/>
                    <a:pt x="4708688" y="125961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10718" y="5785638"/>
            <a:ext cx="6283667" cy="61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 Churners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30917" y="6973388"/>
            <a:ext cx="4396094" cy="137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11"/>
              </a:lnSpc>
              <a:spcBef>
                <a:spcPct val="0"/>
              </a:spcBef>
            </a:pPr>
            <a:r>
              <a:rPr lang="en-US" sz="8079">
                <a:solidFill>
                  <a:srgbClr val="B9303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</a:t>
            </a:r>
            <a:r>
              <a:rPr lang="en-US" sz="8079" u="none" strike="noStrike">
                <a:solidFill>
                  <a:srgbClr val="B9303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250 K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39667" y="5485949"/>
            <a:ext cx="7880211" cy="2235712"/>
            <a:chOff x="0" y="0"/>
            <a:chExt cx="5056662" cy="14346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56662" cy="1434637"/>
            </a:xfrm>
            <a:custGeom>
              <a:avLst/>
              <a:gdLst/>
              <a:ahLst/>
              <a:cxnLst/>
              <a:rect l="l" t="t" r="r" b="b"/>
              <a:pathLst>
                <a:path w="5056662" h="1434637">
                  <a:moveTo>
                    <a:pt x="493220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2202" y="0"/>
                  </a:lnTo>
                  <a:cubicBezTo>
                    <a:pt x="5000782" y="0"/>
                    <a:pt x="5056662" y="55880"/>
                    <a:pt x="5056662" y="124460"/>
                  </a:cubicBezTo>
                  <a:lnTo>
                    <a:pt x="5056662" y="1310177"/>
                  </a:lnTo>
                  <a:cubicBezTo>
                    <a:pt x="5056662" y="1378757"/>
                    <a:pt x="5000782" y="1434637"/>
                    <a:pt x="493220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939667" y="6848687"/>
            <a:ext cx="7880211" cy="1962959"/>
            <a:chOff x="0" y="0"/>
            <a:chExt cx="5056662" cy="12596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56662" cy="1259614"/>
            </a:xfrm>
            <a:custGeom>
              <a:avLst/>
              <a:gdLst/>
              <a:ahLst/>
              <a:cxnLst/>
              <a:rect l="l" t="t" r="r" b="b"/>
              <a:pathLst>
                <a:path w="5056662" h="1259614">
                  <a:moveTo>
                    <a:pt x="4932202" y="1259613"/>
                  </a:moveTo>
                  <a:lnTo>
                    <a:pt x="124460" y="1259613"/>
                  </a:lnTo>
                  <a:cubicBezTo>
                    <a:pt x="55880" y="1259613"/>
                    <a:pt x="0" y="1203734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2202" y="0"/>
                  </a:lnTo>
                  <a:cubicBezTo>
                    <a:pt x="5000782" y="0"/>
                    <a:pt x="5056662" y="55880"/>
                    <a:pt x="5056662" y="124460"/>
                  </a:cubicBezTo>
                  <a:lnTo>
                    <a:pt x="5056662" y="1135154"/>
                  </a:lnTo>
                  <a:cubicBezTo>
                    <a:pt x="5056662" y="1203734"/>
                    <a:pt x="5000782" y="1259614"/>
                    <a:pt x="4932202" y="125961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877536" y="7141268"/>
            <a:ext cx="3605523" cy="1377796"/>
            <a:chOff x="0" y="0"/>
            <a:chExt cx="4807364" cy="183706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642480"/>
              <a:ext cx="4807364" cy="194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42875"/>
              <a:ext cx="4807364" cy="1632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30"/>
                </a:lnSpc>
                <a:spcBef>
                  <a:spcPct val="0"/>
                </a:spcBef>
              </a:pPr>
              <a:r>
                <a:rPr lang="en-US" sz="7378">
                  <a:solidFill>
                    <a:srgbClr val="07B413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 190.8 K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776319" y="5785638"/>
            <a:ext cx="6574262" cy="61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Not Churners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2104" y="7698223"/>
            <a:ext cx="2151110" cy="2000532"/>
          </a:xfrm>
          <a:custGeom>
            <a:avLst/>
            <a:gdLst/>
            <a:ahLst/>
            <a:cxnLst/>
            <a:rect l="l" t="t" r="r" b="b"/>
            <a:pathLst>
              <a:path w="2151110" h="2000532">
                <a:moveTo>
                  <a:pt x="0" y="0"/>
                </a:moveTo>
                <a:lnTo>
                  <a:pt x="2151110" y="0"/>
                </a:lnTo>
                <a:lnTo>
                  <a:pt x="2151110" y="2000533"/>
                </a:lnTo>
                <a:lnTo>
                  <a:pt x="0" y="2000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56779" y="3796685"/>
            <a:ext cx="7253234" cy="2235712"/>
            <a:chOff x="0" y="0"/>
            <a:chExt cx="4654336" cy="14346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54336" cy="1434637"/>
            </a:xfrm>
            <a:custGeom>
              <a:avLst/>
              <a:gdLst/>
              <a:ahLst/>
              <a:cxnLst/>
              <a:rect l="l" t="t" r="r" b="b"/>
              <a:pathLst>
                <a:path w="4654336" h="1434637">
                  <a:moveTo>
                    <a:pt x="4529876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29876" y="0"/>
                  </a:lnTo>
                  <a:cubicBezTo>
                    <a:pt x="4598456" y="0"/>
                    <a:pt x="4654336" y="55880"/>
                    <a:pt x="4654336" y="124460"/>
                  </a:cubicBezTo>
                  <a:lnTo>
                    <a:pt x="4654336" y="1310177"/>
                  </a:lnTo>
                  <a:cubicBezTo>
                    <a:pt x="4654336" y="1378757"/>
                    <a:pt x="4598456" y="1434637"/>
                    <a:pt x="4529876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56779" y="5149113"/>
            <a:ext cx="7253234" cy="1962959"/>
            <a:chOff x="0" y="0"/>
            <a:chExt cx="4654336" cy="1259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54336" cy="1259614"/>
            </a:xfrm>
            <a:custGeom>
              <a:avLst/>
              <a:gdLst/>
              <a:ahLst/>
              <a:cxnLst/>
              <a:rect l="l" t="t" r="r" b="b"/>
              <a:pathLst>
                <a:path w="4654336" h="1259614">
                  <a:moveTo>
                    <a:pt x="4529876" y="1259613"/>
                  </a:moveTo>
                  <a:lnTo>
                    <a:pt x="124460" y="1259613"/>
                  </a:lnTo>
                  <a:cubicBezTo>
                    <a:pt x="55880" y="1259613"/>
                    <a:pt x="0" y="1203734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29876" y="0"/>
                  </a:lnTo>
                  <a:cubicBezTo>
                    <a:pt x="4598456" y="0"/>
                    <a:pt x="4654336" y="55880"/>
                    <a:pt x="4654336" y="124460"/>
                  </a:cubicBezTo>
                  <a:lnTo>
                    <a:pt x="4654336" y="1135154"/>
                  </a:lnTo>
                  <a:cubicBezTo>
                    <a:pt x="4654336" y="1203734"/>
                    <a:pt x="4598456" y="1259614"/>
                    <a:pt x="4529876" y="125961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814940" y="3776873"/>
            <a:ext cx="5811318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Total Not Churners Spend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796685"/>
            <a:ext cx="7253234" cy="2235712"/>
            <a:chOff x="0" y="0"/>
            <a:chExt cx="4654336" cy="14346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54336" cy="1434637"/>
            </a:xfrm>
            <a:custGeom>
              <a:avLst/>
              <a:gdLst/>
              <a:ahLst/>
              <a:cxnLst/>
              <a:rect l="l" t="t" r="r" b="b"/>
              <a:pathLst>
                <a:path w="4654336" h="1434637">
                  <a:moveTo>
                    <a:pt x="4529876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29876" y="0"/>
                  </a:lnTo>
                  <a:cubicBezTo>
                    <a:pt x="4598456" y="0"/>
                    <a:pt x="4654336" y="55880"/>
                    <a:pt x="4654336" y="124460"/>
                  </a:cubicBezTo>
                  <a:lnTo>
                    <a:pt x="4654336" y="1310177"/>
                  </a:lnTo>
                  <a:cubicBezTo>
                    <a:pt x="4654336" y="1378757"/>
                    <a:pt x="4598456" y="1434637"/>
                    <a:pt x="4529876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5149113"/>
            <a:ext cx="7253234" cy="1962959"/>
            <a:chOff x="0" y="0"/>
            <a:chExt cx="4654336" cy="12596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54336" cy="1259614"/>
            </a:xfrm>
            <a:custGeom>
              <a:avLst/>
              <a:gdLst/>
              <a:ahLst/>
              <a:cxnLst/>
              <a:rect l="l" t="t" r="r" b="b"/>
              <a:pathLst>
                <a:path w="4654336" h="1259614">
                  <a:moveTo>
                    <a:pt x="4529876" y="1259613"/>
                  </a:moveTo>
                  <a:lnTo>
                    <a:pt x="124460" y="1259613"/>
                  </a:lnTo>
                  <a:cubicBezTo>
                    <a:pt x="55880" y="1259613"/>
                    <a:pt x="0" y="1203734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29876" y="0"/>
                  </a:lnTo>
                  <a:cubicBezTo>
                    <a:pt x="4598456" y="0"/>
                    <a:pt x="4654336" y="55880"/>
                    <a:pt x="4654336" y="124460"/>
                  </a:cubicBezTo>
                  <a:lnTo>
                    <a:pt x="4654336" y="1135154"/>
                  </a:lnTo>
                  <a:cubicBezTo>
                    <a:pt x="4654336" y="1203734"/>
                    <a:pt x="4598456" y="1259614"/>
                    <a:pt x="4529876" y="1259614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686861" y="4096374"/>
            <a:ext cx="5811318" cy="61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rPr>
              <a:t>Total Churners Spend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38168" y="5376307"/>
            <a:ext cx="3108704" cy="1508571"/>
            <a:chOff x="0" y="0"/>
            <a:chExt cx="4144939" cy="201142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789756"/>
              <a:ext cx="4144939" cy="221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4144939" cy="178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1"/>
                </a:lnSpc>
                <a:spcBef>
                  <a:spcPct val="0"/>
                </a:spcBef>
              </a:pPr>
              <a:r>
                <a:rPr lang="en-US" sz="8079">
                  <a:solidFill>
                    <a:srgbClr val="B9303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$ 143 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66494" y="5376307"/>
            <a:ext cx="3433804" cy="1508571"/>
            <a:chOff x="0" y="0"/>
            <a:chExt cx="4578405" cy="201142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789756"/>
              <a:ext cx="4578405" cy="221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2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52400"/>
              <a:ext cx="4578405" cy="178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11"/>
                </a:lnSpc>
                <a:spcBef>
                  <a:spcPct val="0"/>
                </a:spcBef>
              </a:pPr>
              <a:r>
                <a:rPr lang="en-US" sz="8079">
                  <a:solidFill>
                    <a:srgbClr val="07B413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$ 145 M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6952" y="1028700"/>
            <a:ext cx="9853063" cy="8581133"/>
          </a:xfrm>
          <a:custGeom>
            <a:avLst/>
            <a:gdLst/>
            <a:ahLst/>
            <a:cxnLst/>
            <a:rect l="l" t="t" r="r" b="b"/>
            <a:pathLst>
              <a:path w="9853063" h="8581133">
                <a:moveTo>
                  <a:pt x="0" y="0"/>
                </a:moveTo>
                <a:lnTo>
                  <a:pt x="9853063" y="0"/>
                </a:lnTo>
                <a:lnTo>
                  <a:pt x="9853063" y="8581133"/>
                </a:lnTo>
                <a:lnTo>
                  <a:pt x="0" y="858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75" r="-61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548072"/>
            <a:ext cx="6820752" cy="177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2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As you can see most of the Curners in the Young (18-29) group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04900"/>
            <a:ext cx="2193608" cy="114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816"/>
              </a:lnSpc>
              <a:spcBef>
                <a:spcPct val="0"/>
              </a:spcBef>
            </a:pPr>
            <a:r>
              <a:rPr lang="en-US" sz="8015" spc="-8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Age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385879" cy="2321124"/>
            <a:chOff x="0" y="0"/>
            <a:chExt cx="8514506" cy="3094832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8514506" cy="155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816"/>
                </a:lnSpc>
                <a:spcBef>
                  <a:spcPct val="0"/>
                </a:spcBef>
              </a:pPr>
              <a:r>
                <a:rPr lang="en-US" sz="8015" u="none" strike="noStrike" spc="-80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Gender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08065"/>
              <a:ext cx="7658055" cy="686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901750"/>
            <a:ext cx="6827257" cy="52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34" lvl="1" indent="-346917" algn="ctr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</a:t>
            </a:r>
            <a:r>
              <a:rPr lang="en-US" sz="3213" u="none" strike="noStrike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ost of customers are Male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59564" y="1626116"/>
            <a:ext cx="6827257" cy="5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8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Customers Gender</a:t>
            </a:r>
          </a:p>
        </p:txBody>
      </p:sp>
      <p:sp>
        <p:nvSpPr>
          <p:cNvPr id="7" name="Freeform 7"/>
          <p:cNvSpPr/>
          <p:nvPr/>
        </p:nvSpPr>
        <p:spPr>
          <a:xfrm>
            <a:off x="9887084" y="2537583"/>
            <a:ext cx="7372216" cy="7069038"/>
          </a:xfrm>
          <a:custGeom>
            <a:avLst/>
            <a:gdLst/>
            <a:ahLst/>
            <a:cxnLst/>
            <a:rect l="l" t="t" r="r" b="b"/>
            <a:pathLst>
              <a:path w="7372216" h="7069038">
                <a:moveTo>
                  <a:pt x="0" y="0"/>
                </a:moveTo>
                <a:lnTo>
                  <a:pt x="7372216" y="0"/>
                </a:lnTo>
                <a:lnTo>
                  <a:pt x="7372216" y="7069038"/>
                </a:lnTo>
                <a:lnTo>
                  <a:pt x="0" y="706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37" t="-5203" r="-1697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6385879" cy="114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816"/>
              </a:lnSpc>
              <a:spcBef>
                <a:spcPct val="0"/>
              </a:spcBef>
            </a:pPr>
            <a:r>
              <a:rPr lang="en-US" sz="8015" u="none" strike="noStrike" spc="-8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Gender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03374" y="1329184"/>
            <a:ext cx="6827257" cy="563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8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Churners Gender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183761"/>
            <a:ext cx="6827257" cy="115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709" lvl="1" indent="-359354" algn="ctr">
              <a:lnSpc>
                <a:spcPts val="4660"/>
              </a:lnSpc>
              <a:buFont typeface="Arial"/>
              <a:buChar char="•"/>
            </a:pPr>
            <a:r>
              <a:rPr lang="en-US" sz="3328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The most of churners are females customers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01750"/>
            <a:ext cx="6827257" cy="527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834" lvl="1" indent="-346917" algn="ctr">
              <a:lnSpc>
                <a:spcPts val="4499"/>
              </a:lnSpc>
              <a:spcBef>
                <a:spcPct val="0"/>
              </a:spcBef>
              <a:buFont typeface="Arial"/>
              <a:buChar char="•"/>
            </a:pPr>
            <a:r>
              <a:rPr lang="en-US" sz="3213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</a:t>
            </a:r>
            <a:r>
              <a:rPr lang="en-US" sz="3213" u="none" strike="noStrike">
                <a:solidFill>
                  <a:srgbClr val="FFFFFF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ost of customers are Male</a:t>
            </a:r>
          </a:p>
        </p:txBody>
      </p:sp>
      <p:sp>
        <p:nvSpPr>
          <p:cNvPr id="6" name="Freeform 6"/>
          <p:cNvSpPr/>
          <p:nvPr/>
        </p:nvSpPr>
        <p:spPr>
          <a:xfrm>
            <a:off x="9797925" y="2249963"/>
            <a:ext cx="7438153" cy="7241408"/>
          </a:xfrm>
          <a:custGeom>
            <a:avLst/>
            <a:gdLst/>
            <a:ahLst/>
            <a:cxnLst/>
            <a:rect l="l" t="t" r="r" b="b"/>
            <a:pathLst>
              <a:path w="7438153" h="7241408">
                <a:moveTo>
                  <a:pt x="0" y="0"/>
                </a:moveTo>
                <a:lnTo>
                  <a:pt x="7438154" y="0"/>
                </a:lnTo>
                <a:lnTo>
                  <a:pt x="7438154" y="7241409"/>
                </a:lnTo>
                <a:lnTo>
                  <a:pt x="0" y="724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27" t="-3848" r="-1025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Custom</PresentationFormat>
  <Paragraphs>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Muli Bold</vt:lpstr>
      <vt:lpstr>Muli Regular Bold</vt:lpstr>
      <vt:lpstr>Muli Regular</vt:lpstr>
      <vt:lpstr>Inknut Antiqua Medium</vt:lpstr>
      <vt:lpstr>Arial</vt:lpstr>
      <vt:lpstr>Calibri</vt:lpstr>
      <vt:lpstr>Space Mono</vt:lpstr>
      <vt:lpstr>Muli Bold Bold</vt:lpstr>
      <vt:lpstr>Berthold Block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Presentation</dc:title>
  <cp:lastModifiedBy>مصطفى على عبد القوى محمد</cp:lastModifiedBy>
  <cp:revision>2</cp:revision>
  <dcterms:created xsi:type="dcterms:W3CDTF">2006-08-16T00:00:00Z</dcterms:created>
  <dcterms:modified xsi:type="dcterms:W3CDTF">2024-08-02T23:10:18Z</dcterms:modified>
  <dc:identifier>DAGMPxC5_nk</dc:identifier>
</cp:coreProperties>
</file>